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2" r:id="rId4"/>
    <p:sldId id="258" r:id="rId5"/>
    <p:sldId id="259" r:id="rId6"/>
    <p:sldId id="260" r:id="rId7"/>
    <p:sldId id="264" r:id="rId8"/>
    <p:sldId id="265" r:id="rId9"/>
    <p:sldId id="261" r:id="rId10"/>
    <p:sldId id="257" r:id="rId11"/>
  </p:sldIdLst>
  <p:sldSz cx="12195175" cy="6859588"/>
  <p:notesSz cx="6797675" cy="9926638"/>
  <p:embeddedFontLst>
    <p:embeddedFont>
      <p:font typeface="PT Sans" charset="-52"/>
      <p:regular r:id="rId13"/>
      <p:bold r:id="rId14"/>
      <p:italic r:id="rId15"/>
      <p:boldItalic r:id="rId16"/>
    </p:embeddedFont>
    <p:embeddedFont>
      <p:font typeface="Raleway" charset="-52"/>
      <p:regular r:id="rId17"/>
      <p:bold r:id="rId18"/>
    </p:embeddedFont>
    <p:embeddedFont>
      <p:font typeface="Calibri" pitchFamily="34" charset="0"/>
      <p:regular r:id="rId19"/>
      <p:bold r:id="rId20"/>
      <p:italic r:id="rId21"/>
      <p:boldItalic r:id="rId22"/>
    </p:embeddedFont>
    <p:embeddedFont>
      <p:font typeface="Trebuchet MS" pitchFamily="34" charset="0"/>
      <p:regular r:id="rId23"/>
      <p:bold r:id="rId24"/>
      <p:italic r:id="rId25"/>
      <p:boldItalic r:id="rId26"/>
    </p:embeddedFont>
  </p:embeddedFontLst>
  <p:defaultTextStyle>
    <a:defPPr>
      <a:defRPr lang="ru-RU"/>
    </a:defPPr>
    <a:lvl1pPr marL="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72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444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9166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888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610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8332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8053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7775" algn="l" defTabSz="1219444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99"/>
    <a:srgbClr val="CC00CC"/>
    <a:srgbClr val="3F3F3F"/>
    <a:srgbClr val="FFFFFF"/>
    <a:srgbClr val="232323"/>
    <a:srgbClr val="E02A73"/>
    <a:srgbClr val="5F4B8B"/>
    <a:srgbClr val="00AD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44" autoAdjust="0"/>
    <p:restoredTop sz="94671" autoAdjust="0"/>
  </p:normalViewPr>
  <p:slideViewPr>
    <p:cSldViewPr showGuides="1">
      <p:cViewPr>
        <p:scale>
          <a:sx n="117" d="100"/>
          <a:sy n="117" d="100"/>
        </p:scale>
        <p:origin x="-2616" y="18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5E5C77-50ED-43B3-B835-1440DA98E97A}" type="datetimeFigureOut">
              <a:rPr lang="ru-RU" smtClean="0"/>
              <a:t>14.11.2022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07E8B1-845F-49AD-906F-C513E895C82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0602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Мои документы\!Дизайн\aaa\slider\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" y="0"/>
            <a:ext cx="121962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араллелограмм 9"/>
          <p:cNvSpPr/>
          <p:nvPr userDrawn="1"/>
        </p:nvSpPr>
        <p:spPr>
          <a:xfrm>
            <a:off x="3829833" y="2294"/>
            <a:ext cx="9900602" cy="6859588"/>
          </a:xfrm>
          <a:prstGeom prst="parallelogram">
            <a:avLst>
              <a:gd name="adj" fmla="val 49287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10334405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9758" y="932938"/>
            <a:ext cx="5476281" cy="2208757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>
              <a:defRPr lang="ru-RU" sz="8000" b="1" kern="1200" spc="60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ru-RU" dirty="0"/>
          </a:p>
        </p:txBody>
      </p:sp>
      <p:sp>
        <p:nvSpPr>
          <p:cNvPr id="4" name="subtitle"/>
          <p:cNvSpPr>
            <a:spLocks noGrp="1"/>
          </p:cNvSpPr>
          <p:nvPr>
            <p:ph type="subTitle" idx="1" hasCustomPrompt="1"/>
          </p:nvPr>
        </p:nvSpPr>
        <p:spPr>
          <a:xfrm>
            <a:off x="623555" y="3429794"/>
            <a:ext cx="5462485" cy="2210312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 algn="l">
              <a:buNone/>
              <a:defRPr lang="ru-RU" sz="2400" b="0" kern="1200" dirty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  <a:cs typeface="+mj-cs"/>
              </a:defRPr>
            </a:lvl1pPr>
            <a:lvl2pPr marL="6097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4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91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8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6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83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80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77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Subtitle</a:t>
            </a:r>
            <a:endParaRPr lang="ru-RU" dirty="0"/>
          </a:p>
        </p:txBody>
      </p:sp>
      <p:pic>
        <p:nvPicPr>
          <p:cNvPr id="5" name="logo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Параллелограмм 10"/>
          <p:cNvSpPr/>
          <p:nvPr userDrawn="1"/>
        </p:nvSpPr>
        <p:spPr>
          <a:xfrm>
            <a:off x="-5711725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52393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Мои документы\!Дизайн\aaa\slider\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" y="0"/>
            <a:ext cx="121962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араллелограмм 14"/>
          <p:cNvSpPr/>
          <p:nvPr userDrawn="1"/>
        </p:nvSpPr>
        <p:spPr>
          <a:xfrm>
            <a:off x="3829833" y="0"/>
            <a:ext cx="9913406" cy="6859588"/>
          </a:xfrm>
          <a:prstGeom prst="parallelogram">
            <a:avLst>
              <a:gd name="adj" fmla="val 49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057027" y="981522"/>
            <a:ext cx="8568952" cy="1296144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>
              <a:defRPr lang="ru-RU" sz="6000" b="1" kern="1200" spc="60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ru-RU" dirty="0"/>
          </a:p>
        </p:txBody>
      </p:sp>
      <p:sp>
        <p:nvSpPr>
          <p:cNvPr id="9" name="text"/>
          <p:cNvSpPr>
            <a:spLocks noGrp="1"/>
          </p:cNvSpPr>
          <p:nvPr>
            <p:ph type="body" sz="quarter" idx="10" hasCustomPrompt="1"/>
          </p:nvPr>
        </p:nvSpPr>
        <p:spPr>
          <a:xfrm>
            <a:off x="1057027" y="2709715"/>
            <a:ext cx="8568952" cy="3528392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800" b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13" name="Параллелограмм 12"/>
          <p:cNvSpPr/>
          <p:nvPr userDrawn="1"/>
        </p:nvSpPr>
        <p:spPr>
          <a:xfrm>
            <a:off x="-5711725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       </a:t>
            </a:r>
            <a:endParaRPr lang="ru-RU" dirty="0"/>
          </a:p>
        </p:txBody>
      </p:sp>
      <p:sp>
        <p:nvSpPr>
          <p:cNvPr id="14" name="Параллелограмм 13"/>
          <p:cNvSpPr/>
          <p:nvPr userDrawn="1"/>
        </p:nvSpPr>
        <p:spPr>
          <a:xfrm>
            <a:off x="8786341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368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ro_text">
    <p:bg>
      <p:bgPr>
        <a:solidFill>
          <a:srgbClr val="00A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Мои документы\!Дизайн\aaa\slider\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" y="0"/>
            <a:ext cx="121962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араллелограмм 8"/>
          <p:cNvSpPr/>
          <p:nvPr userDrawn="1"/>
        </p:nvSpPr>
        <p:spPr>
          <a:xfrm>
            <a:off x="-3407470" y="0"/>
            <a:ext cx="12529393" cy="6859588"/>
          </a:xfrm>
          <a:prstGeom prst="parallelogram">
            <a:avLst>
              <a:gd name="adj" fmla="val 49287"/>
            </a:avLst>
          </a:prstGeom>
          <a:blipFill dpi="0" rotWithShape="1">
            <a:blip r:embed="rId3">
              <a:alphaModFix amt="6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араллелограмм 7"/>
          <p:cNvSpPr/>
          <p:nvPr userDrawn="1"/>
        </p:nvSpPr>
        <p:spPr>
          <a:xfrm>
            <a:off x="10334405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logo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24581" y="548345"/>
            <a:ext cx="10946016" cy="4321609"/>
          </a:xfrm>
          <a:prstGeom prst="rect">
            <a:avLst/>
          </a:prstGeom>
        </p:spPr>
        <p:txBody>
          <a:bodyPr lIns="121944" tIns="60972" rIns="121944" bIns="60972" anchor="ctr"/>
          <a:lstStyle>
            <a:lvl1pPr marL="0" indent="0" algn="ctr" defTabSz="1219444" rtl="0" eaLnBrk="1" latinLnBrk="0" hangingPunct="1">
              <a:lnSpc>
                <a:spcPct val="150000"/>
              </a:lnSpc>
              <a:spcBef>
                <a:spcPct val="0"/>
              </a:spcBef>
              <a:buNone/>
              <a:defRPr lang="ru-RU" sz="2400" b="1" kern="1200" baseline="0" dirty="0" smtClean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  <a:cs typeface="+mj-cs"/>
              </a:defRPr>
            </a:lvl1pPr>
            <a:lvl2pPr marL="609722" indent="0" algn="ctr" defTabSz="1219444" rtl="0" eaLnBrk="1" latinLnBrk="0" hangingPunct="1">
              <a:spcBef>
                <a:spcPct val="0"/>
              </a:spcBef>
              <a:buNone/>
              <a:defRPr lang="ru-RU" sz="4800" b="1" kern="1200" baseline="0" dirty="0" smtClean="0">
                <a:solidFill>
                  <a:srgbClr val="FFFFFF"/>
                </a:solidFill>
                <a:latin typeface="Raleway" panose="020B0503030101060003" pitchFamily="34" charset="-52"/>
                <a:ea typeface="+mj-ea"/>
                <a:cs typeface="+mj-cs"/>
              </a:defRPr>
            </a:lvl2pPr>
            <a:lvl3pPr marL="1219444" indent="0" algn="ctr" defTabSz="1219444" rtl="0" eaLnBrk="1" latinLnBrk="0" hangingPunct="1">
              <a:spcBef>
                <a:spcPct val="0"/>
              </a:spcBef>
              <a:buNone/>
              <a:defRPr lang="ru-RU" sz="4800" b="1" kern="1200" baseline="0" dirty="0" smtClean="0">
                <a:solidFill>
                  <a:srgbClr val="FFFFFF"/>
                </a:solidFill>
                <a:latin typeface="Raleway" panose="020B0503030101060003" pitchFamily="34" charset="-52"/>
                <a:ea typeface="+mj-ea"/>
                <a:cs typeface="+mj-cs"/>
              </a:defRPr>
            </a:lvl3pPr>
            <a:lvl4pPr marL="1829166" indent="0" algn="ctr" defTabSz="1219444" rtl="0" eaLnBrk="1" latinLnBrk="0" hangingPunct="1">
              <a:spcBef>
                <a:spcPct val="0"/>
              </a:spcBef>
              <a:buNone/>
              <a:defRPr lang="ru-RU" sz="4800" b="1" kern="1200" baseline="0" dirty="0" smtClean="0">
                <a:solidFill>
                  <a:srgbClr val="FFFFFF"/>
                </a:solidFill>
                <a:latin typeface="Raleway" panose="020B0503030101060003" pitchFamily="34" charset="-52"/>
                <a:ea typeface="+mj-ea"/>
                <a:cs typeface="+mj-cs"/>
              </a:defRPr>
            </a:lvl4pPr>
            <a:lvl5pPr marL="2438888" indent="0" algn="ctr" defTabSz="1219444" rtl="0" eaLnBrk="1" latinLnBrk="0" hangingPunct="1">
              <a:spcBef>
                <a:spcPct val="0"/>
              </a:spcBef>
              <a:buNone/>
              <a:defRPr lang="ru-RU" sz="4800" b="1" kern="1200" baseline="0" dirty="0">
                <a:solidFill>
                  <a:srgbClr val="FFFFFF"/>
                </a:solidFill>
                <a:latin typeface="Raleway" panose="020B0503030101060003" pitchFamily="34" charset="-52"/>
                <a:ea typeface="+mj-ea"/>
                <a:cs typeface="+mj-cs"/>
              </a:defRPr>
            </a:lvl5pPr>
          </a:lstStyle>
          <a:p>
            <a:pPr lvl="0"/>
            <a:r>
              <a:rPr lang="en-US" dirty="0" smtClean="0"/>
              <a:t>Important text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088820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Мои документы\!Дизайн\aaa\slider\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" y="0"/>
            <a:ext cx="121962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араллелограмм 12"/>
          <p:cNvSpPr/>
          <p:nvPr userDrawn="1"/>
        </p:nvSpPr>
        <p:spPr>
          <a:xfrm>
            <a:off x="-1025" y="0"/>
            <a:ext cx="9913406" cy="6859588"/>
          </a:xfrm>
          <a:prstGeom prst="parallelogram">
            <a:avLst>
              <a:gd name="adj" fmla="val 492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09759" y="274702"/>
            <a:ext cx="10672404" cy="1354892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>
              <a:defRPr lang="ru-RU" sz="6000" b="1" kern="1200" spc="60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ru-RU" dirty="0"/>
          </a:p>
        </p:txBody>
      </p:sp>
      <p:sp>
        <p:nvSpPr>
          <p:cNvPr id="9" name="text"/>
          <p:cNvSpPr>
            <a:spLocks noGrp="1"/>
          </p:cNvSpPr>
          <p:nvPr>
            <p:ph type="body" sz="quarter" idx="10" hasCustomPrompt="1"/>
          </p:nvPr>
        </p:nvSpPr>
        <p:spPr>
          <a:xfrm>
            <a:off x="624580" y="1989635"/>
            <a:ext cx="4032473" cy="4330554"/>
          </a:xfrm>
          <a:prstGeom prst="rect">
            <a:avLst/>
          </a:prstGeom>
        </p:spPr>
        <p:txBody>
          <a:bodyPr lIns="121944" tIns="60972" rIns="121944" bIns="60972"/>
          <a:lstStyle>
            <a:lvl1pPr marL="0" indent="0">
              <a:buNone/>
              <a:defRPr sz="1600" b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</a:defRPr>
            </a:lvl1pPr>
          </a:lstStyle>
          <a:p>
            <a:pPr lvl="0"/>
            <a:r>
              <a:rPr lang="en-US" dirty="0" smtClean="0"/>
              <a:t>Text</a:t>
            </a:r>
            <a:endParaRPr lang="ru-RU" dirty="0"/>
          </a:p>
        </p:txBody>
      </p:sp>
      <p:sp>
        <p:nvSpPr>
          <p:cNvPr id="4" name="picture_placeholder"/>
          <p:cNvSpPr>
            <a:spLocks noGrp="1"/>
          </p:cNvSpPr>
          <p:nvPr>
            <p:ph type="pic" sz="quarter" idx="11" hasCustomPrompt="1"/>
          </p:nvPr>
        </p:nvSpPr>
        <p:spPr>
          <a:xfrm>
            <a:off x="4753155" y="1989634"/>
            <a:ext cx="6529008" cy="4321612"/>
          </a:xfrm>
          <a:prstGeom prst="rect">
            <a:avLst/>
          </a:prstGeom>
        </p:spPr>
        <p:txBody>
          <a:bodyPr lIns="121944" tIns="60972" rIns="121944" bIns="60972" anchor="ctr"/>
          <a:lstStyle>
            <a:lvl1pPr marL="0" indent="0" algn="ctr">
              <a:buNone/>
              <a:defRPr lang="ru-RU" sz="2700" b="0" kern="1200" dirty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  <a:cs typeface="+mn-cs"/>
              </a:defRPr>
            </a:lvl1pPr>
          </a:lstStyle>
          <a:p>
            <a:r>
              <a:rPr lang="en-US" dirty="0" smtClean="0"/>
              <a:t>Image</a:t>
            </a:r>
            <a:endParaRPr lang="ru-RU" dirty="0"/>
          </a:p>
        </p:txBody>
      </p:sp>
      <p:sp>
        <p:nvSpPr>
          <p:cNvPr id="14" name="Параллелограмм 13"/>
          <p:cNvSpPr/>
          <p:nvPr userDrawn="1"/>
        </p:nvSpPr>
        <p:spPr>
          <a:xfrm>
            <a:off x="8856983" y="0"/>
            <a:ext cx="6817668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9988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Мои документы\!Дизайн\aaa\slider\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25" y="0"/>
            <a:ext cx="12196200" cy="685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араллелограмм 9"/>
          <p:cNvSpPr/>
          <p:nvPr userDrawn="1"/>
        </p:nvSpPr>
        <p:spPr>
          <a:xfrm>
            <a:off x="3935981" y="0"/>
            <a:ext cx="11738670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5" name="picture_placeholder"/>
          <p:cNvSpPr>
            <a:spLocks noGrp="1"/>
          </p:cNvSpPr>
          <p:nvPr>
            <p:ph type="pic" sz="quarter" idx="10"/>
          </p:nvPr>
        </p:nvSpPr>
        <p:spPr>
          <a:xfrm>
            <a:off x="4585419" y="549475"/>
            <a:ext cx="7601351" cy="4968552"/>
          </a:xfrm>
          <a:prstGeom prst="rect">
            <a:avLst/>
          </a:prstGeom>
        </p:spPr>
        <p:txBody>
          <a:bodyPr lIns="121944" tIns="60972" rIns="121944" bIns="60972" anchor="ctr"/>
          <a:lstStyle>
            <a:lvl1pPr marL="0" indent="0" algn="ctr">
              <a:buNone/>
              <a:defRPr lang="ru-RU" sz="2700" b="0" kern="1200" dirty="0">
                <a:solidFill>
                  <a:schemeClr val="tx1"/>
                </a:solidFill>
                <a:latin typeface="Proxima Nova Rg" pitchFamily="50" charset="0"/>
                <a:ea typeface="PT Sans" panose="020B0503020203020204" pitchFamily="34" charset="-52"/>
                <a:cs typeface="+mn-cs"/>
              </a:defRPr>
            </a:lvl1pPr>
          </a:lstStyle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ru-RU" dirty="0" smtClean="0"/>
          </a:p>
          <a:p>
            <a:r>
              <a:rPr lang="en-US" dirty="0" smtClean="0"/>
              <a:t>Image</a:t>
            </a:r>
            <a:endParaRPr lang="ru-RU" dirty="0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96986" y="549473"/>
            <a:ext cx="3816425" cy="4968553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>
              <a:defRPr lang="ru-RU" sz="4800" b="1" kern="1200" spc="60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TITLE</a:t>
            </a:r>
            <a:endParaRPr lang="ru-RU" dirty="0"/>
          </a:p>
        </p:txBody>
      </p:sp>
      <p:pic>
        <p:nvPicPr>
          <p:cNvPr id="7" name="logo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0535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Мои документы\!Дизайн\aaa\slider\1prime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7108" y="-38638"/>
            <a:ext cx="12362284" cy="695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араллелограмм 9"/>
          <p:cNvSpPr/>
          <p:nvPr userDrawn="1"/>
        </p:nvSpPr>
        <p:spPr>
          <a:xfrm>
            <a:off x="8121661" y="0"/>
            <a:ext cx="7552989" cy="6859588"/>
          </a:xfrm>
          <a:prstGeom prst="parallelogram">
            <a:avLst>
              <a:gd name="adj" fmla="val 49287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766970" y="1125538"/>
            <a:ext cx="7778889" cy="1440493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>
              <a:defRPr lang="ru-RU" sz="6000" b="1" kern="1200" spc="600" baseline="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  <a:endParaRPr lang="ru-RU" dirty="0"/>
          </a:p>
        </p:txBody>
      </p:sp>
      <p:pic>
        <p:nvPicPr>
          <p:cNvPr id="7" name="logo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07749" y="6407516"/>
            <a:ext cx="1045495" cy="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261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38985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0" r:id="rId2"/>
    <p:sldLayoutId id="2147483658" r:id="rId3"/>
    <p:sldLayoutId id="2147483659" r:id="rId4"/>
    <p:sldLayoutId id="2147483660" r:id="rId5"/>
    <p:sldLayoutId id="2147483661" r:id="rId6"/>
  </p:sldLayoutIdLst>
  <p:timing>
    <p:tnLst>
      <p:par>
        <p:cTn id="1" dur="indefinite" restart="never" nodeType="tmRoot"/>
      </p:par>
    </p:tnLst>
  </p:timing>
  <p:txStyles>
    <p:titleStyle>
      <a:lvl1pPr algn="ctr" defTabSz="1219444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91" indent="-45729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798" indent="-381076" algn="l" defTabSz="1219444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4305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4027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749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3471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3192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2914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2636" indent="-304861" algn="l" defTabSz="1219444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72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444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9166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888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610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8332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8053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7775" algn="l" defTabSz="1219444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pto-bsp@yandex.ru" TargetMode="External"/><Relationship Id="rId1" Type="http://schemas.openxmlformats.org/officeDocument/2006/relationships/slideLayout" Target="../slideLayouts/slideLayout6.xml"/><Relationship Id="rId4" Type="http://schemas.microsoft.com/office/2007/relationships/hdphoto" Target="../media/hdphoto3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3.wdp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621482"/>
            <a:ext cx="10274051" cy="3144927"/>
          </a:xfrm>
        </p:spPr>
        <p:txBody>
          <a:bodyPr/>
          <a:lstStyle/>
          <a:p>
            <a:r>
              <a:rPr lang="ru-RU" sz="4400" dirty="0" smtClean="0"/>
              <a:t>ООО</a:t>
            </a:r>
            <a:r>
              <a:rPr lang="ru-RU" sz="4400" dirty="0" smtClean="0"/>
              <a:t>«БРЯНСКСТРОЙПОДРЯД+»</a:t>
            </a:r>
            <a:endParaRPr lang="ru-RU" sz="44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85019" y="4293890"/>
            <a:ext cx="8354352" cy="2210312"/>
          </a:xfrm>
        </p:spPr>
        <p:txBody>
          <a:bodyPr/>
          <a:lstStyle/>
          <a:p>
            <a:r>
              <a:rPr lang="ru-RU" sz="3600" b="1" dirty="0" smtClean="0">
                <a:solidFill>
                  <a:srgbClr val="3F3F3F"/>
                </a:solidFill>
              </a:rPr>
              <a:t>ЖЕЛЕЗОБЕТОННАЯ РЕПУТАЦИЯ</a:t>
            </a:r>
            <a:endParaRPr lang="ru-RU" sz="3600" b="1" dirty="0">
              <a:solidFill>
                <a:srgbClr val="3F3F3F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1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4979" y="189434"/>
            <a:ext cx="11305256" cy="1440493"/>
          </a:xfrm>
        </p:spPr>
        <p:txBody>
          <a:bodyPr/>
          <a:lstStyle/>
          <a:p>
            <a:r>
              <a:rPr lang="ru-RU" sz="3600" dirty="0" smtClean="0">
                <a:latin typeface="Proxima Nova ExCn Rg"/>
              </a:rPr>
              <a:t>Готовы к встрече для обсуждения деталей и сотрудничества</a:t>
            </a:r>
            <a:endParaRPr lang="ru-RU" sz="3600" dirty="0">
              <a:latin typeface="Proxima Nova ExCn Rg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96987" y="1629594"/>
            <a:ext cx="8424936" cy="452431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4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635000"/>
          </a:effectLst>
        </p:spPr>
        <p:txBody>
          <a:bodyPr wrap="square" rtlCol="0">
            <a:spAutoFit/>
          </a:bodyPr>
          <a:lstStyle/>
          <a:p>
            <a:r>
              <a:rPr lang="ru-RU" dirty="0" smtClean="0">
                <a:latin typeface="Trebuchet MS" pitchFamily="34" charset="0"/>
              </a:rPr>
              <a:t>Офисы </a:t>
            </a:r>
            <a:r>
              <a:rPr lang="ru-RU" dirty="0">
                <a:latin typeface="Trebuchet MS" pitchFamily="34" charset="0"/>
              </a:rPr>
              <a:t>присутствия в г. Москва и г. </a:t>
            </a:r>
            <a:r>
              <a:rPr lang="ru-RU" dirty="0" smtClean="0">
                <a:latin typeface="Trebuchet MS" pitchFamily="34" charset="0"/>
              </a:rPr>
              <a:t>Брянск</a:t>
            </a:r>
          </a:p>
          <a:p>
            <a:endParaRPr lang="ru-RU" dirty="0">
              <a:latin typeface="Trebuchet MS" pitchFamily="34" charset="0"/>
            </a:endParaRPr>
          </a:p>
          <a:p>
            <a:r>
              <a:rPr lang="ru-RU" dirty="0" smtClean="0">
                <a:latin typeface="Trebuchet MS" pitchFamily="34" charset="0"/>
              </a:rPr>
              <a:t>ООО </a:t>
            </a:r>
            <a:r>
              <a:rPr lang="ru-RU" dirty="0">
                <a:latin typeface="Trebuchet MS" pitchFamily="34" charset="0"/>
              </a:rPr>
              <a:t>«</a:t>
            </a:r>
            <a:r>
              <a:rPr lang="ru-RU" dirty="0" err="1">
                <a:latin typeface="Trebuchet MS" pitchFamily="34" charset="0"/>
              </a:rPr>
              <a:t>БрянскСтройПодряд</a:t>
            </a:r>
            <a:r>
              <a:rPr lang="ru-RU" dirty="0" smtClean="0">
                <a:latin typeface="Trebuchet MS" pitchFamily="34" charset="0"/>
              </a:rPr>
              <a:t>+»</a:t>
            </a:r>
            <a:endParaRPr lang="en-US" dirty="0" smtClean="0">
              <a:latin typeface="Trebuchet MS" pitchFamily="34" charset="0"/>
            </a:endParaRPr>
          </a:p>
          <a:p>
            <a:r>
              <a:rPr lang="ru-RU" dirty="0" smtClean="0">
                <a:latin typeface="Trebuchet MS" pitchFamily="34" charset="0"/>
              </a:rPr>
              <a:t>Телефон 8(930)728-07-77</a:t>
            </a:r>
          </a:p>
          <a:p>
            <a:r>
              <a:rPr lang="ru-RU" dirty="0" smtClean="0">
                <a:latin typeface="Trebuchet MS" pitchFamily="34" charset="0"/>
              </a:rPr>
              <a:t>ИНН </a:t>
            </a:r>
            <a:r>
              <a:rPr lang="ru-RU" dirty="0">
                <a:latin typeface="Trebuchet MS" pitchFamily="34" charset="0"/>
              </a:rPr>
              <a:t>3234051052, </a:t>
            </a:r>
            <a:r>
              <a:rPr lang="ru-RU" dirty="0" smtClean="0">
                <a:latin typeface="Trebuchet MS" pitchFamily="34" charset="0"/>
              </a:rPr>
              <a:t>КПП </a:t>
            </a:r>
            <a:r>
              <a:rPr lang="ru-RU" dirty="0">
                <a:latin typeface="Trebuchet MS" pitchFamily="34" charset="0"/>
              </a:rPr>
              <a:t>772101001</a:t>
            </a:r>
          </a:p>
          <a:p>
            <a:r>
              <a:rPr lang="ru-RU" dirty="0">
                <a:latin typeface="Trebuchet MS" pitchFamily="34" charset="0"/>
              </a:rPr>
              <a:t>ОГРН 1033265025661</a:t>
            </a:r>
          </a:p>
          <a:p>
            <a:r>
              <a:rPr lang="ru-RU" dirty="0">
                <a:latin typeface="Trebuchet MS" pitchFamily="34" charset="0"/>
              </a:rPr>
              <a:t>109542, г. Москва, </a:t>
            </a:r>
            <a:r>
              <a:rPr lang="ru-RU" dirty="0" err="1">
                <a:latin typeface="Trebuchet MS" pitchFamily="34" charset="0"/>
              </a:rPr>
              <a:t>вн</a:t>
            </a:r>
            <a:r>
              <a:rPr lang="ru-RU" dirty="0">
                <a:latin typeface="Trebuchet MS" pitchFamily="34" charset="0"/>
              </a:rPr>
              <a:t>. тер. г. муниципальный округ Выхино-Жулебино, проспект Рязанский, д. 86/1, строение 3, помещение технический этаж – комната 13, </a:t>
            </a:r>
            <a:endParaRPr lang="ru-RU" dirty="0" smtClean="0">
              <a:latin typeface="Trebuchet MS" pitchFamily="34" charset="0"/>
            </a:endParaRPr>
          </a:p>
          <a:p>
            <a:r>
              <a:rPr lang="ru-RU" dirty="0" smtClean="0">
                <a:latin typeface="Trebuchet MS" pitchFamily="34" charset="0"/>
              </a:rPr>
              <a:t>офис 3Б</a:t>
            </a:r>
          </a:p>
          <a:p>
            <a:r>
              <a:rPr lang="ru-RU" dirty="0" smtClean="0">
                <a:latin typeface="Trebuchet MS" pitchFamily="34" charset="0"/>
              </a:rPr>
              <a:t>241050, г. Брянск, ул. Пионерская, д.18</a:t>
            </a:r>
            <a:endParaRPr lang="ru-RU" dirty="0">
              <a:latin typeface="Trebuchet MS" pitchFamily="34" charset="0"/>
            </a:endParaRPr>
          </a:p>
          <a:p>
            <a:r>
              <a:rPr lang="en-US" dirty="0"/>
              <a:t>E-mail</a:t>
            </a:r>
            <a:r>
              <a:rPr lang="ru-RU" dirty="0"/>
              <a:t>: </a:t>
            </a:r>
            <a:r>
              <a:rPr lang="en-US" dirty="0">
                <a:solidFill>
                  <a:srgbClr val="CC00CC"/>
                </a:solidFill>
                <a:hlinkClick r:id="rId2"/>
              </a:rPr>
              <a:t>ok</a:t>
            </a:r>
            <a:r>
              <a:rPr lang="ru-RU" dirty="0">
                <a:solidFill>
                  <a:srgbClr val="CC00CC"/>
                </a:solidFill>
                <a:hlinkClick r:id="rId2"/>
              </a:rPr>
              <a:t>-</a:t>
            </a:r>
            <a:r>
              <a:rPr lang="en-US" dirty="0">
                <a:solidFill>
                  <a:srgbClr val="CC00CC"/>
                </a:solidFill>
                <a:hlinkClick r:id="rId2"/>
              </a:rPr>
              <a:t>bsp@yandex.ru</a:t>
            </a:r>
            <a:endParaRPr lang="ru-RU" dirty="0">
              <a:solidFill>
                <a:srgbClr val="CC00CC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0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14666539" y="954932"/>
            <a:ext cx="6912768" cy="5904656"/>
          </a:xfrm>
        </p:spPr>
        <p:txBody>
          <a:bodyPr/>
          <a:lstStyle/>
          <a:p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/>
            </a:r>
            <a:br>
              <a:rPr lang="ru-RU" sz="1400" dirty="0" smtClean="0"/>
            </a:br>
            <a:r>
              <a:rPr lang="ru-RU" sz="1400" dirty="0" smtClean="0"/>
              <a:t> </a:t>
            </a:r>
            <a:endParaRPr lang="ru-RU" sz="1400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489075" y="117426"/>
            <a:ext cx="5400600" cy="360040"/>
          </a:xfrm>
          <a:prstGeom prst="rect">
            <a:avLst/>
          </a:prstGeom>
        </p:spPr>
        <p:txBody>
          <a:bodyPr lIns="121944" tIns="60972" rIns="121944" bIns="60972" anchor="ctr"/>
          <a:lstStyle>
            <a:lvl1pPr algn="l" defTabSz="1219444" rtl="0" eaLnBrk="1" latinLnBrk="0" hangingPunct="1">
              <a:spcBef>
                <a:spcPct val="0"/>
              </a:spcBef>
              <a:buNone/>
              <a:defRPr lang="ru-RU" sz="4800" b="1" kern="1200" spc="600" dirty="0">
                <a:solidFill>
                  <a:schemeClr val="tx1"/>
                </a:solidFill>
                <a:latin typeface="Proxima Nova ExCn Rg" pitchFamily="50" charset="0"/>
                <a:ea typeface="+mj-ea"/>
                <a:cs typeface="+mj-cs"/>
              </a:defRPr>
            </a:lvl1pPr>
          </a:lstStyle>
          <a:p>
            <a:r>
              <a:rPr lang="ru-RU" dirty="0" smtClean="0"/>
              <a:t>О компании</a:t>
            </a:r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10850115" y="6382122"/>
            <a:ext cx="1345060" cy="477466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 useBgFill="1">
        <p:nvSpPr>
          <p:cNvPr id="7" name="TextBox 6"/>
          <p:cNvSpPr txBox="1"/>
          <p:nvPr/>
        </p:nvSpPr>
        <p:spPr>
          <a:xfrm>
            <a:off x="7897787" y="5446018"/>
            <a:ext cx="5112568" cy="120032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Генеральный директор </a:t>
            </a:r>
            <a:endParaRPr lang="ru-RU" dirty="0" smtClean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Василий Иванович </a:t>
            </a:r>
            <a:r>
              <a:rPr lang="ru-RU" dirty="0">
                <a:solidFill>
                  <a:schemeClr val="bg1"/>
                </a:solidFill>
              </a:rPr>
              <a:t>Шидловский</a:t>
            </a:r>
            <a:r>
              <a:rPr lang="ru-RU" dirty="0" smtClean="0">
                <a:solidFill>
                  <a:schemeClr val="bg1"/>
                </a:solidFill>
              </a:rPr>
              <a:t>,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«Почетный  </a:t>
            </a:r>
            <a:r>
              <a:rPr lang="ru-RU" dirty="0">
                <a:solidFill>
                  <a:schemeClr val="bg1"/>
                </a:solidFill>
              </a:rPr>
              <a:t>строитель </a:t>
            </a:r>
            <a:r>
              <a:rPr lang="ru-RU" dirty="0" smtClean="0">
                <a:solidFill>
                  <a:schemeClr val="bg1"/>
                </a:solidFill>
              </a:rPr>
              <a:t>России»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923" y="837506"/>
            <a:ext cx="7704856" cy="5262979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/>
              <a:t>Строительная </a:t>
            </a:r>
            <a:r>
              <a:rPr lang="ru-RU" dirty="0" smtClean="0"/>
              <a:t>компания ООО «</a:t>
            </a:r>
            <a:r>
              <a:rPr lang="ru-RU" dirty="0" err="1" smtClean="0"/>
              <a:t>БрянскСтройПодряд</a:t>
            </a:r>
            <a:r>
              <a:rPr lang="ru-RU" dirty="0" smtClean="0"/>
              <a:t>+» создана в 2003 году.</a:t>
            </a:r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За </a:t>
            </a:r>
            <a:r>
              <a:rPr lang="ru-RU" dirty="0"/>
              <a:t>20 лет работы реализовано свыше 200 проектов на территориях Центрального и Приволжского Федеральных округов России</a:t>
            </a:r>
            <a:r>
              <a:rPr lang="ru-RU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/>
              <a:t>Специализируется на гражданском</a:t>
            </a:r>
            <a:r>
              <a:rPr lang="en-US" dirty="0"/>
              <a:t> </a:t>
            </a:r>
            <a:r>
              <a:rPr lang="ru-RU" dirty="0"/>
              <a:t>и  промышленном строительстве. Располагает собственным парком специальной техники</a:t>
            </a:r>
            <a:r>
              <a:rPr lang="ru-RU" dirty="0" smtClean="0"/>
              <a:t>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Является </a:t>
            </a:r>
            <a:r>
              <a:rPr lang="ru-RU" dirty="0"/>
              <a:t>исполнителем государственных </a:t>
            </a:r>
            <a:r>
              <a:rPr lang="ru-RU" dirty="0" smtClean="0"/>
              <a:t>контрактов.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Ведущая компания </a:t>
            </a:r>
            <a:r>
              <a:rPr lang="ru-RU" dirty="0"/>
              <a:t>по строительству и реконструкции опасных производственных  объектов в любых климатических </a:t>
            </a:r>
            <a:r>
              <a:rPr lang="ru-RU" dirty="0" smtClean="0"/>
              <a:t>зонах.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ru-RU" dirty="0" smtClean="0"/>
              <a:t>Осуществляет реконструкцию  </a:t>
            </a:r>
            <a:r>
              <a:rPr lang="ru-RU" dirty="0"/>
              <a:t>объектов культурного </a:t>
            </a:r>
            <a:r>
              <a:rPr lang="ru-RU" dirty="0" smtClean="0"/>
              <a:t>наследия</a:t>
            </a:r>
            <a:r>
              <a:rPr lang="ru-RU" dirty="0"/>
              <a:t> </a:t>
            </a:r>
            <a:r>
              <a:rPr lang="ru-RU" dirty="0" smtClean="0"/>
              <a:t>и социально-значимых объектов.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AA416064-E33E-453E-AE45-BE8A01D6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7787" y="621482"/>
            <a:ext cx="3545784" cy="479411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71806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2971" y="333450"/>
            <a:ext cx="10672404" cy="936104"/>
          </a:xfrm>
        </p:spPr>
        <p:txBody>
          <a:bodyPr/>
          <a:lstStyle/>
          <a:p>
            <a:pPr algn="ctr"/>
            <a:r>
              <a:rPr lang="ru-RU" sz="4800" dirty="0" smtClean="0"/>
              <a:t>КОМАНДА</a:t>
            </a:r>
            <a:r>
              <a:rPr lang="ru-RU" sz="4800" dirty="0"/>
              <a:t/>
            </a:r>
            <a:br>
              <a:rPr lang="ru-RU" sz="4800" dirty="0"/>
            </a:br>
            <a:endParaRPr lang="ru-RU" sz="4800" dirty="0"/>
          </a:p>
        </p:txBody>
      </p:sp>
      <p:sp>
        <p:nvSpPr>
          <p:cNvPr id="6" name="TextBox 5"/>
          <p:cNvSpPr txBox="1"/>
          <p:nvPr/>
        </p:nvSpPr>
        <p:spPr>
          <a:xfrm>
            <a:off x="3001243" y="693490"/>
            <a:ext cx="576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Ключевые сотрудники и их опыт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1705099" y="981522"/>
            <a:ext cx="3888432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Грабовский А.А.</a:t>
            </a:r>
          </a:p>
          <a:p>
            <a:r>
              <a:rPr lang="ru-RU" sz="1800" b="1" dirty="0" smtClean="0"/>
              <a:t>Первый заместитель генерального директора</a:t>
            </a:r>
          </a:p>
          <a:p>
            <a:r>
              <a:rPr lang="ru-RU" sz="1800" dirty="0" smtClean="0">
                <a:solidFill>
                  <a:srgbClr val="002060"/>
                </a:solidFill>
              </a:rPr>
              <a:t>Значительный управленческий  опыт позволяет оперативно решать производственные вопросы</a:t>
            </a:r>
            <a:endParaRPr lang="ru-RU" sz="1800" dirty="0">
              <a:solidFill>
                <a:srgbClr val="00206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9635" y="1053530"/>
            <a:ext cx="37444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/>
              <a:t>Трипузов</a:t>
            </a:r>
            <a:r>
              <a:rPr lang="ru-RU" b="1" dirty="0" smtClean="0"/>
              <a:t> Е.А</a:t>
            </a:r>
          </a:p>
          <a:p>
            <a:r>
              <a:rPr lang="ru-RU" sz="1800" b="1" dirty="0"/>
              <a:t>З</a:t>
            </a:r>
            <a:r>
              <a:rPr lang="ru-RU" sz="1800" b="1" dirty="0" smtClean="0"/>
              <a:t>аместитель генерального директора по строительству</a:t>
            </a:r>
          </a:p>
          <a:p>
            <a:r>
              <a:rPr lang="ru-RU" sz="1800" dirty="0" smtClean="0">
                <a:solidFill>
                  <a:srgbClr val="002060"/>
                </a:solidFill>
              </a:rPr>
              <a:t>Курирует этапы работ «от проекта до объекта»</a:t>
            </a:r>
            <a:endParaRPr lang="ru-RU" sz="1800" dirty="0">
              <a:solidFill>
                <a:srgbClr val="00206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29635" y="2781722"/>
            <a:ext cx="410445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Богомолов Ю.Е.</a:t>
            </a:r>
          </a:p>
          <a:p>
            <a:r>
              <a:rPr lang="ru-RU" b="1" dirty="0" err="1" smtClean="0"/>
              <a:t>Карпичков</a:t>
            </a:r>
            <a:r>
              <a:rPr lang="ru-RU" b="1" dirty="0" smtClean="0"/>
              <a:t> А.А.</a:t>
            </a:r>
          </a:p>
          <a:p>
            <a:r>
              <a:rPr lang="ru-RU" sz="1800" b="1" dirty="0" smtClean="0"/>
              <a:t>Помощники генерального директора</a:t>
            </a:r>
            <a:endParaRPr lang="ru-RU" sz="1800" b="1" dirty="0"/>
          </a:p>
          <a:p>
            <a:r>
              <a:rPr lang="ru-RU" sz="1800" dirty="0" smtClean="0">
                <a:solidFill>
                  <a:srgbClr val="002060"/>
                </a:solidFill>
              </a:rPr>
              <a:t>Отвечают за эффективное взаимодействие с партнерами</a:t>
            </a:r>
            <a:endParaRPr lang="ru-RU" sz="1800" dirty="0">
              <a:solidFill>
                <a:srgbClr val="00206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5099" y="2709714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/>
              <a:t>Наджафов</a:t>
            </a:r>
            <a:r>
              <a:rPr lang="ru-RU" b="1" dirty="0" smtClean="0"/>
              <a:t> А.Н.</a:t>
            </a:r>
          </a:p>
          <a:p>
            <a:r>
              <a:rPr lang="ru-RU" sz="1800" dirty="0" smtClean="0"/>
              <a:t> </a:t>
            </a:r>
            <a:r>
              <a:rPr lang="ru-RU" sz="1800" b="1" dirty="0"/>
              <a:t>З</a:t>
            </a:r>
            <a:r>
              <a:rPr lang="ru-RU" sz="1800" b="1" dirty="0" smtClean="0"/>
              <a:t>аместитель генерального директора по производству </a:t>
            </a:r>
          </a:p>
          <a:p>
            <a:r>
              <a:rPr lang="ru-RU" sz="1800" dirty="0" smtClean="0">
                <a:solidFill>
                  <a:srgbClr val="002060"/>
                </a:solidFill>
              </a:rPr>
              <a:t>Отдает приоритет контролю качества выполнения работ.</a:t>
            </a:r>
            <a:endParaRPr lang="ru-RU" sz="1800" dirty="0">
              <a:solidFill>
                <a:srgbClr val="00206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777107" y="4437906"/>
            <a:ext cx="36724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Шидловский И.В</a:t>
            </a:r>
            <a:r>
              <a:rPr lang="ru-RU" sz="1800" b="1" dirty="0" smtClean="0"/>
              <a:t>.</a:t>
            </a:r>
          </a:p>
          <a:p>
            <a:r>
              <a:rPr lang="ru-RU" sz="1800" b="1" dirty="0"/>
              <a:t>З</a:t>
            </a:r>
            <a:r>
              <a:rPr lang="ru-RU" sz="1800" b="1" dirty="0" smtClean="0"/>
              <a:t>аместитель главного инженера </a:t>
            </a:r>
            <a:r>
              <a:rPr lang="ru-RU" sz="1800" dirty="0" smtClean="0">
                <a:solidFill>
                  <a:srgbClr val="002060"/>
                </a:solidFill>
              </a:rPr>
              <a:t>молодой специалист, использует цифровой подход в организации бизнес-процессов </a:t>
            </a:r>
            <a:endParaRPr lang="ru-RU" sz="1800" dirty="0">
              <a:solidFill>
                <a:srgbClr val="00206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529635" y="4437906"/>
            <a:ext cx="35283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Оганесян Е.А.</a:t>
            </a:r>
          </a:p>
          <a:p>
            <a:r>
              <a:rPr lang="ru-RU" sz="1800" b="1" dirty="0" smtClean="0"/>
              <a:t>Главный бухгалтер</a:t>
            </a:r>
          </a:p>
          <a:p>
            <a:r>
              <a:rPr lang="ru-RU" sz="1800" dirty="0">
                <a:solidFill>
                  <a:srgbClr val="002060"/>
                </a:solidFill>
              </a:rPr>
              <a:t>О</a:t>
            </a:r>
            <a:r>
              <a:rPr lang="ru-RU" sz="1800" dirty="0" smtClean="0">
                <a:solidFill>
                  <a:srgbClr val="002060"/>
                </a:solidFill>
              </a:rPr>
              <a:t>беспечивает </a:t>
            </a:r>
            <a:r>
              <a:rPr lang="ru-RU" sz="1800" dirty="0">
                <a:solidFill>
                  <a:srgbClr val="002060"/>
                </a:solidFill>
              </a:rPr>
              <a:t>соответствие совершаемых хозяйственных операций законодательству РФ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4980" y="6022082"/>
            <a:ext cx="8352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В штате фирмы около 200 квалифицированных специалистов</a:t>
            </a:r>
            <a:endParaRPr lang="ru-RU" dirty="0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971" y="1197546"/>
            <a:ext cx="926232" cy="926232"/>
          </a:xfrm>
          <a:prstGeom prst="rect">
            <a:avLst/>
          </a:prstGeom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979" y="2781722"/>
            <a:ext cx="926232" cy="926232"/>
          </a:xfrm>
          <a:prstGeom prst="rect">
            <a:avLst/>
          </a:prstGeom>
        </p:spPr>
      </p:pic>
      <p:pic>
        <p:nvPicPr>
          <p:cNvPr id="28" name="Рисунок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87" y="4509914"/>
            <a:ext cx="926232" cy="926232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614" y="1269554"/>
            <a:ext cx="926232" cy="926232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614" y="2623190"/>
            <a:ext cx="926232" cy="926232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20" y="4365898"/>
            <a:ext cx="926232" cy="92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8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9035" y="0"/>
            <a:ext cx="8280920" cy="778828"/>
          </a:xfrm>
        </p:spPr>
        <p:txBody>
          <a:bodyPr/>
          <a:lstStyle/>
          <a:p>
            <a:r>
              <a:rPr lang="ru-RU" sz="4400" dirty="0" smtClean="0"/>
              <a:t>Преимущества</a:t>
            </a:r>
            <a:endParaRPr lang="ru-RU" sz="4400" dirty="0"/>
          </a:p>
        </p:txBody>
      </p:sp>
      <p:sp>
        <p:nvSpPr>
          <p:cNvPr id="6" name="AutoShape 4" descr="https://fikiwiki.com/uploads/posts/2022-02/1645036038_50-fikiwiki-com-p-kartinki-znachki-52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2997746"/>
            <a:ext cx="397588" cy="4110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909514"/>
            <a:ext cx="397588" cy="41108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3789834"/>
            <a:ext cx="397588" cy="41108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4725938"/>
            <a:ext cx="397588" cy="411088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5806058"/>
            <a:ext cx="397588" cy="41108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410FB67-9D32-4F09-98D5-7CF37402DD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</a:extLst>
          </a:blip>
          <a:srcRect l="22106" r="5615"/>
          <a:stretch/>
        </p:blipFill>
        <p:spPr>
          <a:xfrm>
            <a:off x="8833891" y="-137218"/>
            <a:ext cx="3643312" cy="7030193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14" name="TextBox 13"/>
          <p:cNvSpPr txBox="1"/>
          <p:nvPr/>
        </p:nvSpPr>
        <p:spPr>
          <a:xfrm>
            <a:off x="913011" y="693490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ru-RU" altLang="ru-RU" b="1" dirty="0">
                <a:ln w="12700">
                  <a:noFill/>
                  <a:prstDash val="solid"/>
                </a:ln>
                <a:cs typeface="Arial" panose="020B0604020202020204" pitchFamily="34" charset="0"/>
              </a:rPr>
              <a:t>В</a:t>
            </a:r>
            <a:r>
              <a:rPr lang="ru-RU" altLang="ru-RU" b="1" dirty="0" smtClean="0">
                <a:ln w="12700">
                  <a:noFill/>
                  <a:prstDash val="solid"/>
                </a:ln>
                <a:cs typeface="Arial" panose="020B0604020202020204" pitchFamily="34" charset="0"/>
              </a:rPr>
              <a:t>ходит </a:t>
            </a:r>
            <a:r>
              <a:rPr lang="ru-RU" altLang="ru-RU" b="1" dirty="0">
                <a:ln w="12700">
                  <a:noFill/>
                  <a:prstDash val="solid"/>
                </a:ln>
                <a:cs typeface="Arial" panose="020B0604020202020204" pitchFamily="34" charset="0"/>
              </a:rPr>
              <a:t>в государственный реестр саморегулируемых </a:t>
            </a:r>
            <a:r>
              <a:rPr lang="ru-RU" altLang="ru-RU" b="1" dirty="0" smtClean="0">
                <a:ln w="12700">
                  <a:noFill/>
                  <a:prstDash val="solid"/>
                </a:ln>
                <a:cs typeface="Arial" panose="020B0604020202020204" pitchFamily="34" charset="0"/>
              </a:rPr>
              <a:t>организаций</a:t>
            </a:r>
            <a:r>
              <a:rPr lang="ru-RU" altLang="ru-RU" b="1" i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cs typeface="Arial" panose="020B0604020202020204" pitchFamily="34" charset="0"/>
              </a:rPr>
              <a:t> </a:t>
            </a:r>
            <a:endParaRPr lang="ru-RU" altLang="ru-RU" b="1" i="1" dirty="0">
              <a:ln w="12700">
                <a:noFill/>
                <a:prstDash val="solid"/>
              </a:ln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3011" y="2853730"/>
            <a:ext cx="7992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ru-RU" b="1" dirty="0" smtClean="0">
                <a:ln w="12700">
                  <a:noFill/>
                  <a:prstDash val="solid"/>
                </a:ln>
                <a:cs typeface="Arial" panose="020B0604020202020204" pitchFamily="34" charset="0"/>
              </a:rPr>
              <a:t>Работа по строгим международным стандартам</a:t>
            </a:r>
          </a:p>
          <a:p>
            <a:r>
              <a:rPr lang="ru-RU" altLang="ru-RU" sz="1800" dirty="0" smtClean="0">
                <a:ln w="12700">
                  <a:noFill/>
                  <a:prstDash val="solid"/>
                </a:ln>
                <a:cs typeface="Arial" panose="020B0604020202020204" pitchFamily="34" charset="0"/>
              </a:rPr>
              <a:t>применение аттестованных технологий сварки, широкого спектра  </a:t>
            </a:r>
          </a:p>
          <a:p>
            <a:r>
              <a:rPr lang="ru-RU" altLang="ru-RU" sz="1800" dirty="0" smtClean="0">
                <a:ln w="12700">
                  <a:noFill/>
                  <a:prstDash val="solid"/>
                </a:ln>
                <a:cs typeface="Arial" panose="020B0604020202020204" pitchFamily="34" charset="0"/>
              </a:rPr>
              <a:t>строительно –монтажных работ </a:t>
            </a:r>
            <a:endParaRPr lang="ru-RU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913011" y="3789834"/>
            <a:ext cx="8064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Соблюдение сроков</a:t>
            </a:r>
          </a:p>
          <a:p>
            <a:r>
              <a:rPr lang="ru-RU" sz="1800" dirty="0" smtClean="0"/>
              <a:t>Строгий контроль на каждом этапе работы позволяет эффективно соблюдать сроки выполнения работ без потери качества</a:t>
            </a:r>
            <a:endParaRPr lang="ru-RU" sz="1800" dirty="0"/>
          </a:p>
        </p:txBody>
      </p:sp>
      <p:sp>
        <p:nvSpPr>
          <p:cNvPr id="17" name="TextBox 16"/>
          <p:cNvSpPr txBox="1"/>
          <p:nvPr/>
        </p:nvSpPr>
        <p:spPr>
          <a:xfrm>
            <a:off x="985019" y="4725938"/>
            <a:ext cx="79928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Гарантия качества</a:t>
            </a:r>
          </a:p>
          <a:p>
            <a:r>
              <a:rPr lang="ru-RU" sz="1800" dirty="0" smtClean="0"/>
              <a:t>Мы уверены в высоком качестве  выполнения работ и готовы предоставить полноценную долгосрочную  гарантию</a:t>
            </a:r>
            <a:endParaRPr lang="ru-RU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913011" y="5662042"/>
            <a:ext cx="8280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/>
              <a:t>Открытость</a:t>
            </a:r>
          </a:p>
          <a:p>
            <a:r>
              <a:rPr lang="ru-RU" sz="1800" dirty="0" smtClean="0"/>
              <a:t>Мы всегда идем навстречу нашим клиентам и учитываем их требования при выполнении работ</a:t>
            </a:r>
            <a:endParaRPr lang="ru-RU" sz="1800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47" y="1629594"/>
            <a:ext cx="397588" cy="41108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13011" y="1557586"/>
            <a:ext cx="871296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smtClean="0">
                <a:cs typeface="Arial" panose="020B0604020202020204" pitchFamily="34" charset="0"/>
              </a:rPr>
              <a:t>Комплексный подход </a:t>
            </a:r>
          </a:p>
          <a:p>
            <a:r>
              <a:rPr lang="ru-RU" sz="1800" dirty="0" smtClean="0">
                <a:cs typeface="Arial" panose="020B0604020202020204" pitchFamily="34" charset="0"/>
              </a:rPr>
              <a:t>Используем комплексный подход в реализации поставленных задач за счет прямого взаимодействия с партнерами и наличия собственного парка специальной строительной техники</a:t>
            </a:r>
            <a:endParaRPr lang="ru-RU" sz="1800" dirty="0">
              <a:cs typeface="Arial" panose="020B0604020202020204" pitchFamily="34" charset="0"/>
            </a:endParaRPr>
          </a:p>
        </p:txBody>
      </p:sp>
      <p:pic>
        <p:nvPicPr>
          <p:cNvPr id="24" name="Рисунок 23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1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201043" y="189434"/>
            <a:ext cx="8568952" cy="648072"/>
          </a:xfrm>
        </p:spPr>
        <p:txBody>
          <a:bodyPr/>
          <a:lstStyle/>
          <a:p>
            <a:r>
              <a:rPr lang="ru-RU" sz="4400" dirty="0" smtClean="0"/>
              <a:t>Услуги</a:t>
            </a:r>
            <a:endParaRPr lang="ru-RU" sz="44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73851" y="-170606"/>
            <a:ext cx="9986962" cy="6888805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3" name="Текст 2"/>
          <p:cNvSpPr>
            <a:spLocks noGrp="1"/>
          </p:cNvSpPr>
          <p:nvPr>
            <p:ph type="body" sz="quarter" idx="10"/>
          </p:nvPr>
        </p:nvSpPr>
        <p:spPr>
          <a:xfrm>
            <a:off x="336947" y="1845618"/>
            <a:ext cx="8424936" cy="4680521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Устройство объектов газовой и нефтяной промышленности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Строительно-монтажные  работы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Монтаж инженерных сетей и пуско-наладка оборудования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Внутренние и наружные отделочные работы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>
                <a:latin typeface="+mn-lt"/>
              </a:rPr>
              <a:t>Техническое </a:t>
            </a:r>
            <a:r>
              <a:rPr lang="ru-RU" sz="2400" dirty="0" smtClean="0">
                <a:latin typeface="+mn-lt"/>
              </a:rPr>
              <a:t>перевооружение опасных </a:t>
            </a:r>
            <a:r>
              <a:rPr lang="ru-RU" sz="2400" dirty="0">
                <a:latin typeface="+mn-lt"/>
              </a:rPr>
              <a:t>производственных  </a:t>
            </a:r>
            <a:r>
              <a:rPr lang="ru-RU" sz="2400" dirty="0" smtClean="0">
                <a:latin typeface="+mn-lt"/>
              </a:rPr>
              <a:t>объектов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Капитальный ремонт всех видов  объектов, в том числе  трубопроводного транспорта нефти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Устройство автомобильных дорог и аэродромов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ru-RU" sz="2400" dirty="0" smtClean="0">
                <a:latin typeface="+mn-lt"/>
              </a:rPr>
              <a:t>Реконструкция всех видов объектов, в том числе исторического наследия</a:t>
            </a:r>
            <a:endParaRPr lang="ru-RU" sz="2400" dirty="0">
              <a:latin typeface="+mn-lt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624979" y="1197546"/>
            <a:ext cx="6624736" cy="461665"/>
          </a:xfrm>
          <a:prstGeom prst="rect">
            <a:avLst/>
          </a:prstGeom>
          <a:gradFill flip="none" rotWithShape="1">
            <a:gsLst>
              <a:gs pos="0">
                <a:schemeClr val="dk1">
                  <a:tint val="50000"/>
                  <a:satMod val="300000"/>
                </a:schemeClr>
              </a:gs>
              <a:gs pos="11000">
                <a:schemeClr val="dk1">
                  <a:tint val="37000"/>
                  <a:satMod val="300000"/>
                </a:schemeClr>
              </a:gs>
              <a:gs pos="100000">
                <a:schemeClr val="dk1">
                  <a:tint val="15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dirty="0" smtClean="0"/>
              <a:t>Оказываем полный спектр услуг: 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336947" y="0"/>
            <a:ext cx="11737304" cy="936104"/>
          </a:xfrm>
          <a:prstGeom prst="rect">
            <a:avLst/>
          </a:prstGeom>
        </p:spPr>
        <p:txBody>
          <a:bodyPr/>
          <a:lstStyle>
            <a:lvl1pPr algn="ctr" defTabSz="1219444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/>
              <a:t>О</a:t>
            </a:r>
            <a:r>
              <a:rPr lang="ru-RU" sz="3600" b="1" dirty="0" smtClean="0"/>
              <a:t>бъекты промышленного строительства</a:t>
            </a:r>
            <a:endParaRPr lang="ru-RU" sz="36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1D6B8ED2-3435-4EDA-8DAE-6563A854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31" y="3501802"/>
            <a:ext cx="4766575" cy="323847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8100503-E1C3-42EF-96C0-B3B4BC477A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19"/>
          <a:stretch/>
        </p:blipFill>
        <p:spPr>
          <a:xfrm>
            <a:off x="185719" y="765498"/>
            <a:ext cx="5747452" cy="264407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451" y="765498"/>
            <a:ext cx="4382298" cy="5976664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1518" y="765498"/>
            <a:ext cx="4113657" cy="597666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624979" y="0"/>
            <a:ext cx="11377264" cy="837506"/>
          </a:xfrm>
          <a:prstGeom prst="rect">
            <a:avLst/>
          </a:prstGeom>
        </p:spPr>
        <p:txBody>
          <a:bodyPr/>
          <a:lstStyle>
            <a:lvl1pPr algn="ctr" defTabSz="1219444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dirty="0" smtClean="0"/>
              <a:t> </a:t>
            </a:r>
            <a:r>
              <a:rPr lang="ru-RU" sz="3600" b="1" dirty="0"/>
              <a:t>О</a:t>
            </a:r>
            <a:r>
              <a:rPr lang="ru-RU" sz="3600" b="1" dirty="0" smtClean="0"/>
              <a:t>бъекты гражданского строительства</a:t>
            </a:r>
            <a:endParaRPr lang="ru-RU" sz="3600" b="1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98B0D7BF-74D9-44A2-AFAC-2E50465C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46" t="59679" r="51343" b="-924"/>
          <a:stretch/>
        </p:blipFill>
        <p:spPr>
          <a:xfrm>
            <a:off x="7465739" y="837506"/>
            <a:ext cx="3456384" cy="35479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73E29128-D5AC-419A-8C78-197A44E93B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02" r="28517"/>
          <a:stretch/>
        </p:blipFill>
        <p:spPr>
          <a:xfrm>
            <a:off x="4225379" y="837506"/>
            <a:ext cx="3168352" cy="344418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27EB49A5-87E4-45D5-8698-ACE00C37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603" y="3717826"/>
            <a:ext cx="5396102" cy="319768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E38F6A88-300A-4E66-805B-B8842604B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947" y="3690481"/>
            <a:ext cx="5904656" cy="316910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8B0D7BF-74D9-44A2-AFAC-2E50465CD9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13" t="48610"/>
          <a:stretch/>
        </p:blipFill>
        <p:spPr>
          <a:xfrm>
            <a:off x="336947" y="837506"/>
            <a:ext cx="4010481" cy="288032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6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1129035" y="25833"/>
            <a:ext cx="8568952" cy="648072"/>
          </a:xfrm>
          <a:prstGeom prst="rect">
            <a:avLst/>
          </a:prstGeom>
        </p:spPr>
        <p:txBody>
          <a:bodyPr/>
          <a:lstStyle>
            <a:lvl1pPr algn="ctr" defTabSz="1219444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400" b="1" dirty="0" smtClean="0"/>
              <a:t>Ключевые партнеры</a:t>
            </a:r>
            <a:endParaRPr lang="ru-RU" sz="4400" b="1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1838E046-2EC4-4667-AD92-047649D42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019" y="2709714"/>
            <a:ext cx="5066275" cy="1580227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8E9CFA59-AD23-45F7-8130-87DB63DF7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67" y="1269554"/>
            <a:ext cx="4752528" cy="119634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05AE2BBF-65B6-44DF-80E4-F68EC4D0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7667" y="2709714"/>
            <a:ext cx="4392488" cy="172819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935AD98B-B78B-4411-BC42-25BEAD987A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995" y="1269554"/>
            <a:ext cx="5345392" cy="1224136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6"/>
          <a:srcRect l="6278" t="14376" r="73308" b="71934"/>
          <a:stretch/>
        </p:blipFill>
        <p:spPr>
          <a:xfrm>
            <a:off x="3865339" y="4581922"/>
            <a:ext cx="4464496" cy="168333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91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 txBox="1">
            <a:spLocks/>
          </p:cNvSpPr>
          <p:nvPr/>
        </p:nvSpPr>
        <p:spPr>
          <a:xfrm>
            <a:off x="1201043" y="189434"/>
            <a:ext cx="8568952" cy="648072"/>
          </a:xfrm>
          <a:prstGeom prst="rect">
            <a:avLst/>
          </a:prstGeom>
        </p:spPr>
        <p:txBody>
          <a:bodyPr/>
          <a:lstStyle>
            <a:lvl1pPr algn="ctr" defTabSz="1219444" rtl="0" eaLnBrk="1" latinLnBrk="0" hangingPunct="1">
              <a:spcBef>
                <a:spcPct val="0"/>
              </a:spcBef>
              <a:buNone/>
              <a:defRPr sz="59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 dirty="0" smtClean="0"/>
              <a:t>Нас рекомендуют</a:t>
            </a:r>
            <a:endParaRPr lang="ru-RU" sz="4400" b="1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xmlns="" id="{543A09B9-E305-49F5-B4FF-AE3BB3243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55" y="1485578"/>
            <a:ext cx="2483790" cy="35728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734A7CE0-C835-4425-8003-BEDD3B435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267" y="1485578"/>
            <a:ext cx="2526182" cy="35728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xmlns="" id="{A3994D26-95B4-4443-9A56-109563130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5579" y="1485578"/>
            <a:ext cx="2520280" cy="360639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F2122F82-9FA5-432F-A735-076976A15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891" y="1485578"/>
            <a:ext cx="2520280" cy="3572804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lasticWrap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06645" y="5878066"/>
            <a:ext cx="1237801" cy="88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Теплый синий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2013</TotalTime>
  <Words>429</Words>
  <Application>Microsoft Office PowerPoint</Application>
  <PresentationFormat>Произвольный</PresentationFormat>
  <Paragraphs>73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Arial</vt:lpstr>
      <vt:lpstr>PT Sans</vt:lpstr>
      <vt:lpstr>Raleway</vt:lpstr>
      <vt:lpstr>Calibri</vt:lpstr>
      <vt:lpstr>Proxima Nova Rg</vt:lpstr>
      <vt:lpstr>Trebuchet MS</vt:lpstr>
      <vt:lpstr>Proxima Nova ExCn Rg</vt:lpstr>
      <vt:lpstr>Wingdings</vt:lpstr>
      <vt:lpstr>Тема Office</vt:lpstr>
      <vt:lpstr>ООО«БРЯНСКСТРОЙПОДРЯД+»</vt:lpstr>
      <vt:lpstr>   </vt:lpstr>
      <vt:lpstr>КОМАНДА </vt:lpstr>
      <vt:lpstr>Преимущества</vt:lpstr>
      <vt:lpstr>Услуги</vt:lpstr>
      <vt:lpstr>Презентация PowerPoint</vt:lpstr>
      <vt:lpstr>Презентация PowerPoint</vt:lpstr>
      <vt:lpstr>Презентация PowerPoint</vt:lpstr>
      <vt:lpstr>Презентация PowerPoint</vt:lpstr>
      <vt:lpstr>Готовы к встрече для обсуждения деталей и сотрудничества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Gregory</dc:creator>
  <cp:lastModifiedBy>User</cp:lastModifiedBy>
  <cp:revision>141</cp:revision>
  <cp:lastPrinted>2022-11-14T09:35:56Z</cp:lastPrinted>
  <dcterms:created xsi:type="dcterms:W3CDTF">2016-11-07T23:13:23Z</dcterms:created>
  <dcterms:modified xsi:type="dcterms:W3CDTF">2022-11-14T09:44:04Z</dcterms:modified>
</cp:coreProperties>
</file>